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50" r:id="rId2"/>
    <p:sldId id="346" r:id="rId3"/>
    <p:sldId id="275" r:id="rId4"/>
    <p:sldId id="329" r:id="rId5"/>
    <p:sldId id="289" r:id="rId6"/>
    <p:sldId id="318" r:id="rId7"/>
    <p:sldId id="324" r:id="rId8"/>
    <p:sldId id="328" r:id="rId9"/>
    <p:sldId id="301" r:id="rId10"/>
    <p:sldId id="323" r:id="rId11"/>
    <p:sldId id="262" r:id="rId12"/>
    <p:sldId id="325" r:id="rId13"/>
    <p:sldId id="326" r:id="rId14"/>
    <p:sldId id="335" r:id="rId15"/>
    <p:sldId id="336" r:id="rId16"/>
    <p:sldId id="337" r:id="rId17"/>
    <p:sldId id="338" r:id="rId18"/>
    <p:sldId id="340" r:id="rId19"/>
    <p:sldId id="341" r:id="rId20"/>
    <p:sldId id="342" r:id="rId21"/>
    <p:sldId id="265" r:id="rId22"/>
    <p:sldId id="343" r:id="rId23"/>
    <p:sldId id="33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97A7"/>
    <a:srgbClr val="FFFFFF"/>
    <a:srgbClr val="45C6F5"/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518" autoAdjust="0"/>
  </p:normalViewPr>
  <p:slideViewPr>
    <p:cSldViewPr snapToGrid="0" showGuides="1">
      <p:cViewPr varScale="1">
        <p:scale>
          <a:sx n="56" d="100"/>
          <a:sy n="56" d="100"/>
        </p:scale>
        <p:origin x="1296" y="78"/>
      </p:cViewPr>
      <p:guideLst>
        <p:guide orient="horz" pos="2160"/>
        <p:guide pos="3848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948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120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545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607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/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/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/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5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6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/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/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33"/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Text Placeholder 39"/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Picture Placeholder 33"/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/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33"/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5" name="Picture Placeholder 33"/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33"/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Rectangle 31"/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/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/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/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Picture Placeholder 33"/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33"/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/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/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/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/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/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/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33"/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33"/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33"/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39"/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/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/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/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/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4" hasCustomPrompt="1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/>
          <p:cNvSpPr>
            <a:spLocks noGrp="1"/>
          </p:cNvSpPr>
          <p:nvPr>
            <p:ph type="chart" sz="quarter" idx="13" hasCustomPrompt="1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14" hasCustomPrompt="1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Chart Placeholder 3"/>
          <p:cNvSpPr>
            <a:spLocks noGrp="1"/>
          </p:cNvSpPr>
          <p:nvPr>
            <p:ph type="chart" sz="quarter" idx="15" hasCustomPrompt="1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3"/>
          <p:cNvSpPr>
            <a:spLocks noGrp="1"/>
          </p:cNvSpPr>
          <p:nvPr>
            <p:ph type="chart" sz="quarter" idx="16" hasCustomPrompt="1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chart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9333" y="471600"/>
            <a:ext cx="168400" cy="9444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2" name="Google Shape;32;p6"/>
          <p:cNvSpPr/>
          <p:nvPr/>
        </p:nvSpPr>
        <p:spPr>
          <a:xfrm>
            <a:off x="8127833" y="-4800"/>
            <a:ext cx="4064000" cy="68676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3" name="Google Shape;33;p6"/>
          <p:cNvSpPr/>
          <p:nvPr/>
        </p:nvSpPr>
        <p:spPr>
          <a:xfrm>
            <a:off x="11565600" y="6231600"/>
            <a:ext cx="626400" cy="62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11565433" y="6231533"/>
            <a:ext cx="626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06400" y="473433"/>
            <a:ext cx="5923200" cy="94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5533" y="1936467"/>
            <a:ext cx="5284000" cy="42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44674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5_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-9333" y="-33"/>
            <a:ext cx="12201200" cy="6858000"/>
          </a:xfrm>
          <a:prstGeom prst="frame">
            <a:avLst>
              <a:gd name="adj1" fmla="val 2453"/>
            </a:avLst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4" name="Google Shape;64;p11"/>
          <p:cNvSpPr/>
          <p:nvPr/>
        </p:nvSpPr>
        <p:spPr>
          <a:xfrm>
            <a:off x="5782884" y="6231600"/>
            <a:ext cx="6264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5782717" y="6231533"/>
            <a:ext cx="626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58805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9333" y="471600"/>
            <a:ext cx="168400" cy="944400"/>
          </a:xfrm>
          <a:prstGeom prst="rect">
            <a:avLst/>
          </a:prstGeom>
          <a:gradFill>
            <a:gsLst>
              <a:gs pos="0">
                <a:srgbClr val="05B3F1">
                  <a:alpha val="21568"/>
                </a:srgbClr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6" name="Google Shape;26;p5"/>
          <p:cNvSpPr/>
          <p:nvPr/>
        </p:nvSpPr>
        <p:spPr>
          <a:xfrm>
            <a:off x="11565600" y="6231600"/>
            <a:ext cx="626400" cy="62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06400" y="473433"/>
            <a:ext cx="11299600" cy="94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514667" y="1600200"/>
            <a:ext cx="9162800" cy="46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565433" y="6231533"/>
            <a:ext cx="626400" cy="6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0883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85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5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168ABDE-0B7D-6A59-308F-25C6D95CFF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569" b="1756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D13134-C1EB-69BD-337E-AE2803646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756" y="5008563"/>
            <a:ext cx="11520488" cy="1176337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AUTOMATED NEONATAL EXCHANGE TRANSFUSION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563242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878B4E-EAB9-1CF3-BFCA-E86D6823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497" y="1738797"/>
            <a:ext cx="4927366" cy="4146549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4216DF-CCD8-EE7A-4EBB-6BB2636F06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101" r="4101"/>
          <a:stretch>
            <a:fillRect/>
          </a:stretch>
        </p:blipFill>
        <p:spPr/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0BC0BAA-3403-749C-5B2B-AD967D3747B7}"/>
              </a:ext>
            </a:extLst>
          </p:cNvPr>
          <p:cNvSpPr/>
          <p:nvPr/>
        </p:nvSpPr>
        <p:spPr>
          <a:xfrm flipH="1">
            <a:off x="1093299" y="425313"/>
            <a:ext cx="3737116" cy="8163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m sans" panose="020B0604020202020204" pitchFamily="2" charset="0"/>
              </a:rPr>
              <a:t>Single Catheter</a:t>
            </a:r>
            <a:endParaRPr lang="en-GH" sz="2400" dirty="0">
              <a:latin typeface="Dm sans" panose="020B0604020202020204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E14ED1-F610-A5C0-689A-B3D6CDA1A071}"/>
              </a:ext>
            </a:extLst>
          </p:cNvPr>
          <p:cNvSpPr/>
          <p:nvPr/>
        </p:nvSpPr>
        <p:spPr>
          <a:xfrm flipH="1">
            <a:off x="6911003" y="382176"/>
            <a:ext cx="3737116" cy="8163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Dm sans" panose="020B0604020202020204" pitchFamily="2" charset="0"/>
              </a:rPr>
              <a:t>Double  Catheter</a:t>
            </a:r>
            <a:endParaRPr lang="en-GH" sz="2400" dirty="0">
              <a:latin typeface="Dm sans" panose="020B06040202020202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05533-7BA7-5AE0-0CD4-A9A7500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4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758449" y="420085"/>
            <a:ext cx="7549120" cy="983408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4800" dirty="0">
                <a:solidFill>
                  <a:srgbClr val="45C6F5"/>
                </a:solidFill>
              </a:rPr>
              <a:t>Problem Statement</a:t>
            </a:r>
            <a:endParaRPr sz="4800" dirty="0">
              <a:solidFill>
                <a:srgbClr val="45C6F5"/>
              </a:solidFill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815159" y="1788437"/>
            <a:ext cx="5593960" cy="1778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Dm sans" panose="020B0604020202020204" pitchFamily="2" charset="0"/>
              </a:rPr>
              <a:t>ET is a very tedious and time-consuming process.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Dm sans" panose="020B0604020202020204" pitchFamily="2" charset="0"/>
              </a:rPr>
              <a:t>This makes the procedure although a life-saving one seem unappealing</a:t>
            </a:r>
            <a:endParaRPr sz="2400" dirty="0">
              <a:latin typeface="Dm sans" panose="020B0604020202020204" pitchFamily="2" charset="0"/>
            </a:endParaRPr>
          </a:p>
        </p:txBody>
      </p:sp>
      <p:sp>
        <p:nvSpPr>
          <p:cNvPr id="119" name="Google Shape;119;p18"/>
          <p:cNvSpPr/>
          <p:nvPr/>
        </p:nvSpPr>
        <p:spPr>
          <a:xfrm rot="4499367">
            <a:off x="9517143" y="480038"/>
            <a:ext cx="1175304" cy="1152783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122" name="Google Shape;122;p18"/>
          <p:cNvGrpSpPr/>
          <p:nvPr/>
        </p:nvGrpSpPr>
        <p:grpSpPr>
          <a:xfrm>
            <a:off x="9903995" y="855625"/>
            <a:ext cx="401604" cy="401604"/>
            <a:chOff x="8762414" y="2939573"/>
            <a:chExt cx="457200" cy="457200"/>
          </a:xfrm>
        </p:grpSpPr>
        <p:sp>
          <p:nvSpPr>
            <p:cNvPr id="123" name="Google Shape;123;p18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81308C2-3283-4103-BEA8-B267FF85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78" y="2711116"/>
            <a:ext cx="5483151" cy="3896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E70BB3-0DC3-8A10-5220-6E7329C8D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406400" y="409265"/>
            <a:ext cx="5923200" cy="94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US" sz="4800" dirty="0">
                <a:solidFill>
                  <a:srgbClr val="45C6F5"/>
                </a:solidFill>
              </a:rPr>
              <a:t>Problem</a:t>
            </a:r>
            <a:endParaRPr sz="4800" dirty="0">
              <a:solidFill>
                <a:srgbClr val="45C6F5"/>
              </a:solidFill>
            </a:endParaRPr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343541" y="1111718"/>
            <a:ext cx="6532387" cy="4295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ET must be performed slowly </a:t>
            </a:r>
            <a:r>
              <a:rPr lang="en-GB" sz="2400" dirty="0">
                <a:latin typeface="Dm sans" panose="020B0604020202020204" pitchFamily="2" charset="0"/>
              </a:rPr>
              <a:t>and steadily in cycles </a:t>
            </a:r>
          </a:p>
          <a:p>
            <a:pPr>
              <a:lnSpc>
                <a:spcPct val="200000"/>
              </a:lnSpc>
              <a:buClr>
                <a:srgbClr val="45C6F5"/>
              </a:buClr>
            </a:pPr>
            <a:r>
              <a:rPr lang="en-GB" sz="2400" dirty="0">
                <a:latin typeface="Dm sans" panose="020B0604020202020204" pitchFamily="2" charset="0"/>
              </a:rPr>
              <a:t>Thus avoids iron overload, which can cause damage to the heart, liver, and other organs </a:t>
            </a:r>
          </a:p>
          <a:p>
            <a:pPr>
              <a:lnSpc>
                <a:spcPct val="20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Very tedious and human-prone to errors</a:t>
            </a:r>
          </a:p>
          <a:p>
            <a:pPr>
              <a:lnSpc>
                <a:spcPct val="20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Consumes precious time for clinicians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854C0-C3AD-4DB9-A4FF-D9FCDC98F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57" y="473434"/>
            <a:ext cx="4498907" cy="566802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6F265-3998-D996-4B3C-034BC4AF04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4387-3FE0-452B-AE4B-3C792E490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45C6F5"/>
                </a:solidFill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D13EA-370F-4EDE-9F50-610C36D08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417833"/>
            <a:ext cx="6684623" cy="3755821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GB" sz="2400" dirty="0">
                <a:latin typeface="Dm sans" panose="020B0604020202020204" pitchFamily="2" charset="0"/>
              </a:rPr>
              <a:t>Automate the process.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GB" sz="2400" dirty="0">
                <a:latin typeface="Dm sans" panose="020B0604020202020204" pitchFamily="2" charset="0"/>
              </a:rPr>
              <a:t>Using classical electronics to improve the plunging effects.</a:t>
            </a:r>
            <a:endParaRPr lang="en-US" sz="2400" dirty="0">
              <a:latin typeface="Dm sans" panose="020B0604020202020204" pitchFamily="2" charset="0"/>
            </a:endParaRP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Device would make it less time-consuming and less prone to errors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Low-cost device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Add an alarm system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endParaRPr lang="en-US" sz="2400" dirty="0"/>
          </a:p>
          <a:p>
            <a:pPr>
              <a:lnSpc>
                <a:spcPct val="150000"/>
              </a:lnSpc>
              <a:buClr>
                <a:srgbClr val="45C6F5"/>
              </a:buClr>
            </a:pPr>
            <a:endParaRPr lang="en-US" sz="2400" dirty="0"/>
          </a:p>
        </p:txBody>
      </p:sp>
      <p:sp>
        <p:nvSpPr>
          <p:cNvPr id="5" name="Google Shape;488;p42">
            <a:extLst>
              <a:ext uri="{FF2B5EF4-FFF2-40B4-BE49-F238E27FC236}">
                <a16:creationId xmlns:a16="http://schemas.microsoft.com/office/drawing/2014/main" id="{31A510BE-3B1E-44C2-A8A1-C49F61053188}"/>
              </a:ext>
            </a:extLst>
          </p:cNvPr>
          <p:cNvSpPr/>
          <p:nvPr/>
        </p:nvSpPr>
        <p:spPr>
          <a:xfrm rot="20539124">
            <a:off x="5446774" y="630943"/>
            <a:ext cx="279449" cy="27946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6" name="Google Shape;119;p18">
            <a:extLst>
              <a:ext uri="{FF2B5EF4-FFF2-40B4-BE49-F238E27FC236}">
                <a16:creationId xmlns:a16="http://schemas.microsoft.com/office/drawing/2014/main" id="{5165FAF7-C508-47ED-9245-83BCF9E887EE}"/>
              </a:ext>
            </a:extLst>
          </p:cNvPr>
          <p:cNvSpPr/>
          <p:nvPr/>
        </p:nvSpPr>
        <p:spPr>
          <a:xfrm rot="3438491">
            <a:off x="5046271" y="191623"/>
            <a:ext cx="1085349" cy="1064552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38100" cap="flat" cmpd="sng">
            <a:solidFill>
              <a:srgbClr val="05B3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FAB13-2036-45AE-A528-3AAF85775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023" y="1454911"/>
            <a:ext cx="4106367" cy="3810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F93A8-EE0F-AE3F-B34E-A2BE9567F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8595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9F572E-1DC3-9C53-70F4-6D802E1CB3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691" r="1469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244F7D-894A-3D7A-E277-CFC1BEDB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1596928"/>
            <a:ext cx="4810125" cy="3267268"/>
          </a:xfrm>
        </p:spPr>
        <p:txBody>
          <a:bodyPr/>
          <a:lstStyle/>
          <a:p>
            <a:r>
              <a:rPr lang="en-US" dirty="0"/>
              <a:t>ANET 1.0</a:t>
            </a:r>
            <a:endParaRPr lang="en-G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B0321-7877-9685-6AC1-B5904BC1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996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29A4-FF77-870C-ABF3-E230D73C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252" y="356603"/>
            <a:ext cx="9702800" cy="97313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45C6F5"/>
                </a:solidFill>
              </a:rPr>
              <a:t>ANET 1.0</a:t>
            </a:r>
            <a:endParaRPr lang="en-GH" sz="4800" dirty="0">
              <a:solidFill>
                <a:srgbClr val="45C6F5"/>
              </a:solidFill>
            </a:endParaRPr>
          </a:p>
        </p:txBody>
      </p:sp>
      <p:sp>
        <p:nvSpPr>
          <p:cNvPr id="6" name="Google Shape;77;p13">
            <a:extLst>
              <a:ext uri="{FF2B5EF4-FFF2-40B4-BE49-F238E27FC236}">
                <a16:creationId xmlns:a16="http://schemas.microsoft.com/office/drawing/2014/main" id="{3D347F03-E421-03D8-34B0-31AA350BAA00}"/>
              </a:ext>
            </a:extLst>
          </p:cNvPr>
          <p:cNvSpPr txBox="1">
            <a:spLocks/>
          </p:cNvSpPr>
          <p:nvPr/>
        </p:nvSpPr>
        <p:spPr>
          <a:xfrm>
            <a:off x="827252" y="1692300"/>
            <a:ext cx="4963947" cy="34734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Clr>
                <a:srgbClr val="45C6F5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u="sng" dirty="0">
                <a:latin typeface="Dm sans" panose="020B0604020202020204" pitchFamily="2" charset="0"/>
              </a:rPr>
              <a:t>AIMS</a:t>
            </a:r>
          </a:p>
          <a:p>
            <a:pPr>
              <a:lnSpc>
                <a:spcPct val="150000"/>
              </a:lnSpc>
              <a:buClr>
                <a:srgbClr val="45C6F5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latin typeface="Dm sans" panose="020B0604020202020204" pitchFamily="2" charset="0"/>
              </a:rPr>
              <a:t>To automate the process </a:t>
            </a:r>
          </a:p>
          <a:p>
            <a:pPr>
              <a:lnSpc>
                <a:spcPct val="150000"/>
              </a:lnSpc>
              <a:buClr>
                <a:srgbClr val="45C6F5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latin typeface="Dm sans" panose="020B0604020202020204" pitchFamily="2" charset="0"/>
              </a:rPr>
              <a:t>Replaced manual pumping of the syringe </a:t>
            </a:r>
          </a:p>
          <a:p>
            <a:pPr>
              <a:lnSpc>
                <a:spcPct val="150000"/>
              </a:lnSpc>
              <a:buClr>
                <a:srgbClr val="45C6F5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dirty="0">
                <a:latin typeface="Dm sans" panose="020B0604020202020204" pitchFamily="2" charset="0"/>
              </a:rPr>
              <a:t>Replaced manual control of the valves with motors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1E87F8-BB9E-DD82-4CD0-A6CFE9F9FB7B}"/>
              </a:ext>
            </a:extLst>
          </p:cNvPr>
          <p:cNvSpPr/>
          <p:nvPr/>
        </p:nvSpPr>
        <p:spPr>
          <a:xfrm>
            <a:off x="6096000" y="1474118"/>
            <a:ext cx="5795962" cy="4716379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6B3DF4-02C4-2DF2-0F23-92AA4AFA9172}"/>
              </a:ext>
            </a:extLst>
          </p:cNvPr>
          <p:cNvSpPr txBox="1">
            <a:spLocks/>
          </p:cNvSpPr>
          <p:nvPr/>
        </p:nvSpPr>
        <p:spPr>
          <a:xfrm>
            <a:off x="6240379" y="1520490"/>
            <a:ext cx="5795962" cy="28251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150000"/>
              </a:lnSpc>
              <a:buClr>
                <a:srgbClr val="45C6F5"/>
              </a:buClr>
              <a:buNone/>
            </a:pPr>
            <a:r>
              <a:rPr lang="en-US" sz="2400" b="1" u="sng" dirty="0">
                <a:latin typeface="Dm sans" panose="020B0604020202020204" pitchFamily="2" charset="0"/>
              </a:rPr>
              <a:t>CHALLENGES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Wobbling effects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Overheating unnecessary noise 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Air bubbles</a:t>
            </a:r>
          </a:p>
          <a:p>
            <a:pPr lvl="1">
              <a:lnSpc>
                <a:spcPct val="150000"/>
              </a:lnSpc>
              <a:buClr>
                <a:srgbClr val="45C6F5"/>
              </a:buClr>
            </a:pPr>
            <a:r>
              <a:rPr lang="en-US" dirty="0">
                <a:latin typeface="Dm sans" panose="020B0604020202020204" pitchFamily="2" charset="0"/>
              </a:rPr>
              <a:t>air bubbles being trapped in the device 3D-printed valves</a:t>
            </a:r>
          </a:p>
          <a:p>
            <a:pPr marL="444500" indent="-342900">
              <a:lnSpc>
                <a:spcPct val="150000"/>
              </a:lnSpc>
              <a:buClr>
                <a:srgbClr val="45C6F5"/>
              </a:buClr>
            </a:pPr>
            <a:endParaRPr lang="en-US" sz="2400" b="1" dirty="0">
              <a:latin typeface="Dm sans" panose="020B06040202020202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7D46D-CD37-0632-9157-ACA3173C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061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9F572E-1DC3-9C53-70F4-6D802E1CB3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0499" b="1049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CD7A7-F140-4101-0D0B-F80A37C6936D}"/>
              </a:ext>
            </a:extLst>
          </p:cNvPr>
          <p:cNvSpPr txBox="1">
            <a:spLocks/>
          </p:cNvSpPr>
          <p:nvPr/>
        </p:nvSpPr>
        <p:spPr>
          <a:xfrm>
            <a:off x="1372683" y="350044"/>
            <a:ext cx="9702800" cy="9731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45C6F5"/>
                </a:solidFill>
              </a:rPr>
              <a:t>ANET 2.0</a:t>
            </a:r>
            <a:endParaRPr lang="en-GH" sz="4800" dirty="0">
              <a:solidFill>
                <a:srgbClr val="45C6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52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29A4-FF77-870C-ABF3-E230D73C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20" y="335256"/>
            <a:ext cx="9702800" cy="97313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45C6F5"/>
                </a:solidFill>
              </a:rPr>
              <a:t>ANET 2.0</a:t>
            </a:r>
            <a:endParaRPr lang="en-GH" sz="4800" dirty="0">
              <a:solidFill>
                <a:srgbClr val="45C6F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1E87F8-BB9E-DD82-4CD0-A6CFE9F9FB7B}"/>
              </a:ext>
            </a:extLst>
          </p:cNvPr>
          <p:cNvSpPr/>
          <p:nvPr/>
        </p:nvSpPr>
        <p:spPr>
          <a:xfrm>
            <a:off x="6096000" y="1474118"/>
            <a:ext cx="5795962" cy="4716379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C6414112-9306-4455-5958-81DE62BEB95A}"/>
              </a:ext>
            </a:extLst>
          </p:cNvPr>
          <p:cNvSpPr txBox="1">
            <a:spLocks/>
          </p:cNvSpPr>
          <p:nvPr/>
        </p:nvSpPr>
        <p:spPr>
          <a:xfrm>
            <a:off x="537530" y="1474118"/>
            <a:ext cx="5205290" cy="35687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45C6F5"/>
              </a:buClr>
              <a:buNone/>
            </a:pPr>
            <a:r>
              <a:rPr lang="en-US" sz="2400" b="1" u="sng" dirty="0">
                <a:latin typeface="Dm sans" pitchFamily="2" charset="0"/>
              </a:rPr>
              <a:t>AIMS</a:t>
            </a:r>
          </a:p>
          <a:p>
            <a:pPr>
              <a:lnSpc>
                <a:spcPct val="100000"/>
              </a:lnSpc>
              <a:buClr>
                <a:srgbClr val="45C6F5"/>
              </a:buClr>
            </a:pPr>
            <a:r>
              <a:rPr lang="en-US" sz="2400" dirty="0">
                <a:latin typeface="Dm sans" pitchFamily="2" charset="0"/>
              </a:rPr>
              <a:t>Replaces manual </a:t>
            </a:r>
            <a:r>
              <a:rPr lang="en-GB" sz="2400" dirty="0">
                <a:latin typeface="Dm sans" pitchFamily="2" charset="0"/>
              </a:rPr>
              <a:t>turning-off valves</a:t>
            </a:r>
            <a:endParaRPr lang="en-US" sz="2400" dirty="0">
              <a:latin typeface="Dm sans" pitchFamily="2" charset="0"/>
            </a:endParaRPr>
          </a:p>
          <a:p>
            <a:pPr>
              <a:lnSpc>
                <a:spcPct val="100000"/>
              </a:lnSpc>
              <a:buClr>
                <a:srgbClr val="45C6F5"/>
              </a:buClr>
            </a:pPr>
            <a:r>
              <a:rPr lang="en-US" sz="2400" dirty="0">
                <a:latin typeface="Dm sans" pitchFamily="2" charset="0"/>
              </a:rPr>
              <a:t>Uses motors controlled by a program written to the microcontroller</a:t>
            </a:r>
            <a:endParaRPr lang="en-US" sz="2400" dirty="0">
              <a:solidFill>
                <a:srgbClr val="05B3F1"/>
              </a:solidFill>
              <a:latin typeface="Dm sans" pitchFamily="2" charset="0"/>
            </a:endParaRPr>
          </a:p>
          <a:p>
            <a:pPr>
              <a:lnSpc>
                <a:spcPct val="100000"/>
              </a:lnSpc>
              <a:buClr>
                <a:srgbClr val="45C6F5"/>
              </a:buClr>
            </a:pPr>
            <a:r>
              <a:rPr lang="en-GB" sz="2400" dirty="0">
                <a:latin typeface="Dm sans" pitchFamily="2" charset="0"/>
              </a:rPr>
              <a:t>Designing new valves specifically to fit the design</a:t>
            </a:r>
          </a:p>
          <a:p>
            <a:pPr>
              <a:lnSpc>
                <a:spcPct val="100000"/>
              </a:lnSpc>
              <a:buClr>
                <a:srgbClr val="45C6F5"/>
              </a:buClr>
            </a:pPr>
            <a:r>
              <a:rPr lang="en-GB" sz="2400" dirty="0">
                <a:latin typeface="Dm sans" pitchFamily="2" charset="0"/>
              </a:rPr>
              <a:t>Design new coupling for motors</a:t>
            </a:r>
          </a:p>
          <a:p>
            <a:pPr>
              <a:lnSpc>
                <a:spcPct val="100000"/>
              </a:lnSpc>
              <a:buClr>
                <a:srgbClr val="45C6F5"/>
              </a:buClr>
            </a:pPr>
            <a:r>
              <a:rPr lang="en-GB" sz="2400" dirty="0">
                <a:latin typeface="Dm sans" pitchFamily="2" charset="0"/>
              </a:rPr>
              <a:t>Replacing the motors with higher torque motors</a:t>
            </a:r>
            <a:endParaRPr lang="en-US" sz="2400" dirty="0">
              <a:latin typeface="Dm sans" pitchFamily="2" charset="0"/>
            </a:endParaRPr>
          </a:p>
          <a:p>
            <a:pPr>
              <a:lnSpc>
                <a:spcPct val="100000"/>
              </a:lnSpc>
              <a:buClr>
                <a:srgbClr val="45C6F5"/>
              </a:buClr>
            </a:pPr>
            <a:endParaRPr lang="en-US" sz="2400" dirty="0">
              <a:latin typeface="Dm sans" pitchFamily="2" charset="0"/>
            </a:endParaRPr>
          </a:p>
          <a:p>
            <a:pPr marL="419100" indent="-342900">
              <a:lnSpc>
                <a:spcPct val="100000"/>
              </a:lnSpc>
              <a:buClr>
                <a:srgbClr val="45C6F5"/>
              </a:buClr>
            </a:pPr>
            <a:endParaRPr lang="en-US" sz="2400" dirty="0">
              <a:solidFill>
                <a:srgbClr val="05B3F1"/>
              </a:solidFill>
              <a:latin typeface="Dm sans" pitchFamily="2" charset="0"/>
            </a:endParaRPr>
          </a:p>
          <a:p>
            <a:pPr marL="419100" indent="-342900">
              <a:lnSpc>
                <a:spcPct val="100000"/>
              </a:lnSpc>
              <a:buClr>
                <a:srgbClr val="45C6F5"/>
              </a:buClr>
            </a:pPr>
            <a:endParaRPr lang="en-US" sz="2400" dirty="0">
              <a:solidFill>
                <a:srgbClr val="05B3F1"/>
              </a:solidFill>
              <a:latin typeface="Dm sans" pitchFamily="2" charset="0"/>
            </a:endParaRPr>
          </a:p>
          <a:p>
            <a:pPr>
              <a:lnSpc>
                <a:spcPct val="100000"/>
              </a:lnSpc>
              <a:buClr>
                <a:srgbClr val="45C6F5"/>
              </a:buClr>
            </a:pPr>
            <a:endParaRPr lang="en-US" sz="2400" dirty="0">
              <a:latin typeface="Dm sans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CE2AD7B-2BE9-9577-CB4E-802D53B6309F}"/>
              </a:ext>
            </a:extLst>
          </p:cNvPr>
          <p:cNvSpPr txBox="1">
            <a:spLocks/>
          </p:cNvSpPr>
          <p:nvPr/>
        </p:nvSpPr>
        <p:spPr>
          <a:xfrm>
            <a:off x="6256421" y="1604211"/>
            <a:ext cx="5635541" cy="4290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u="sng" dirty="0">
                <a:latin typeface="Dm sans" pitchFamily="2" charset="0"/>
              </a:rPr>
              <a:t>CHALLENGES</a:t>
            </a:r>
          </a:p>
          <a:p>
            <a:pPr marL="444500" indent="-342900">
              <a:lnSpc>
                <a:spcPct val="150000"/>
              </a:lnSpc>
            </a:pPr>
            <a:r>
              <a:rPr lang="en-US" sz="2400" dirty="0">
                <a:latin typeface="Dm sans" pitchFamily="2" charset="0"/>
              </a:rPr>
              <a:t>Heparin pump</a:t>
            </a:r>
          </a:p>
          <a:p>
            <a:pPr marL="444500" indent="-342900">
              <a:lnSpc>
                <a:spcPct val="150000"/>
              </a:lnSpc>
            </a:pPr>
            <a:r>
              <a:rPr lang="en-US" sz="2400" dirty="0">
                <a:latin typeface="Dm sans" pitchFamily="2" charset="0"/>
              </a:rPr>
              <a:t>Monitoring system for the blood circuit</a:t>
            </a:r>
          </a:p>
          <a:p>
            <a:pPr marL="444500" indent="-342900">
              <a:lnSpc>
                <a:spcPct val="150000"/>
              </a:lnSpc>
            </a:pPr>
            <a:r>
              <a:rPr lang="en-US" sz="2400" dirty="0">
                <a:latin typeface="Dm sans" pitchFamily="2" charset="0"/>
              </a:rPr>
              <a:t>Valve turns</a:t>
            </a:r>
          </a:p>
          <a:p>
            <a:pPr marL="444500" indent="-342900">
              <a:lnSpc>
                <a:spcPct val="150000"/>
              </a:lnSpc>
            </a:pPr>
            <a:r>
              <a:rPr lang="en-US" sz="2400" dirty="0">
                <a:latin typeface="Dm sans" pitchFamily="2" charset="0"/>
              </a:rPr>
              <a:t>Plunging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54B3B-7951-AE43-E003-359E4E9F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3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522354-0539-51B3-09AB-D732F799E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" y="3619500"/>
            <a:ext cx="4064001" cy="2557463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9F572E-1DC3-9C53-70F4-6D802E1CB3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061" r="12061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CD7A7-F140-4101-0D0B-F80A37C6936D}"/>
              </a:ext>
            </a:extLst>
          </p:cNvPr>
          <p:cNvSpPr txBox="1">
            <a:spLocks/>
          </p:cNvSpPr>
          <p:nvPr/>
        </p:nvSpPr>
        <p:spPr>
          <a:xfrm>
            <a:off x="304799" y="2078038"/>
            <a:ext cx="3454400" cy="9731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45C6F5"/>
                </a:solidFill>
              </a:rPr>
              <a:t>ANET 3.0</a:t>
            </a:r>
            <a:endParaRPr lang="en-GH" sz="4800" dirty="0">
              <a:solidFill>
                <a:srgbClr val="45C6F5"/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317DE39-D428-2CDA-0D37-BCF9DEF767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31519" r="31519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7C542-00DF-2A97-BC1C-2F6E223C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9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329A4-FF77-870C-ABF3-E230D73C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20" y="335256"/>
            <a:ext cx="9702800" cy="97313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45C6F5"/>
                </a:solidFill>
              </a:rPr>
              <a:t>ANET 3.0</a:t>
            </a:r>
            <a:endParaRPr lang="en-GH" sz="4800" dirty="0">
              <a:solidFill>
                <a:srgbClr val="45C6F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1E87F8-BB9E-DD82-4CD0-A6CFE9F9FB7B}"/>
              </a:ext>
            </a:extLst>
          </p:cNvPr>
          <p:cNvSpPr/>
          <p:nvPr/>
        </p:nvSpPr>
        <p:spPr>
          <a:xfrm>
            <a:off x="6096000" y="1474118"/>
            <a:ext cx="5795962" cy="4716379"/>
          </a:xfrm>
          <a:prstGeom prst="rect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/>
          </a:p>
        </p:txBody>
      </p:sp>
      <p:sp>
        <p:nvSpPr>
          <p:cNvPr id="3" name="Google Shape;77;p13">
            <a:extLst>
              <a:ext uri="{FF2B5EF4-FFF2-40B4-BE49-F238E27FC236}">
                <a16:creationId xmlns:a16="http://schemas.microsoft.com/office/drawing/2014/main" id="{C6414112-9306-4455-5958-81DE62BEB95A}"/>
              </a:ext>
            </a:extLst>
          </p:cNvPr>
          <p:cNvSpPr txBox="1">
            <a:spLocks/>
          </p:cNvSpPr>
          <p:nvPr/>
        </p:nvSpPr>
        <p:spPr>
          <a:xfrm>
            <a:off x="666121" y="1841933"/>
            <a:ext cx="5205290" cy="356872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b="1" u="sng" dirty="0">
                <a:latin typeface="Dm sans" pitchFamily="2" charset="0"/>
              </a:rPr>
              <a:t>AIMS</a:t>
            </a:r>
          </a:p>
          <a:p>
            <a:pPr marL="0" indent="0">
              <a:lnSpc>
                <a:spcPct val="150000"/>
              </a:lnSpc>
              <a:buClr>
                <a:srgbClr val="45C6F5"/>
              </a:buClr>
              <a:buSzPts val="1100"/>
              <a:buNone/>
            </a:pPr>
            <a:r>
              <a:rPr lang="en-US" dirty="0">
                <a:latin typeface="Dm sans" pitchFamily="2" charset="0"/>
              </a:rPr>
              <a:t>To automate the process and solve ANET 2.0 issues</a:t>
            </a:r>
          </a:p>
          <a:p>
            <a:pPr lvl="1">
              <a:lnSpc>
                <a:spcPct val="150000"/>
              </a:lnSpc>
              <a:buClr>
                <a:srgbClr val="45C6F5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400" dirty="0">
                <a:latin typeface="Dm sans" pitchFamily="2" charset="0"/>
              </a:rPr>
              <a:t>Wobbling effects</a:t>
            </a:r>
          </a:p>
          <a:p>
            <a:pPr lvl="1">
              <a:lnSpc>
                <a:spcPct val="150000"/>
              </a:lnSpc>
              <a:buClr>
                <a:srgbClr val="45C6F5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400" dirty="0">
                <a:latin typeface="Dm sans" pitchFamily="2" charset="0"/>
              </a:rPr>
              <a:t> Overheating</a:t>
            </a:r>
          </a:p>
          <a:p>
            <a:pPr lvl="1">
              <a:lnSpc>
                <a:spcPct val="150000"/>
              </a:lnSpc>
              <a:buClr>
                <a:srgbClr val="45C6F5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400" dirty="0">
                <a:latin typeface="Dm sans" pitchFamily="2" charset="0"/>
              </a:rPr>
              <a:t>Air bubbles</a:t>
            </a:r>
          </a:p>
          <a:p>
            <a:pPr marL="0" indent="0"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lang="en-US" dirty="0">
              <a:latin typeface="Dm sans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CE2AD7B-2BE9-9577-CB4E-802D53B6309F}"/>
              </a:ext>
            </a:extLst>
          </p:cNvPr>
          <p:cNvSpPr txBox="1">
            <a:spLocks/>
          </p:cNvSpPr>
          <p:nvPr/>
        </p:nvSpPr>
        <p:spPr>
          <a:xfrm>
            <a:off x="6256421" y="1604211"/>
            <a:ext cx="5635541" cy="4290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b="1" u="sng" dirty="0">
                <a:latin typeface="Dm sans" pitchFamily="2" charset="0"/>
              </a:rPr>
              <a:t>CHALLENGES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Dm sans" pitchFamily="2" charset="0"/>
              </a:rPr>
              <a:t>Not enough torque to turn valves: </a:t>
            </a:r>
          </a:p>
          <a:p>
            <a:pPr marL="10160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400" dirty="0">
                <a:latin typeface="Dm sans" pitchFamily="2" charset="0"/>
              </a:rPr>
              <a:t> valves were designed to be turned manually by hand and therefore overburden the unipolar stepper motors employed</a:t>
            </a:r>
            <a:endParaRPr lang="en-US" sz="2400" b="1" dirty="0">
              <a:latin typeface="Dm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44614-6C24-6CD1-7048-3034702B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6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22FBB-8981-EDD5-7175-5337180C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71" y="439661"/>
            <a:ext cx="5495926" cy="1696786"/>
          </a:xfrm>
        </p:spPr>
        <p:txBody>
          <a:bodyPr/>
          <a:lstStyle/>
          <a:p>
            <a:r>
              <a:rPr lang="en-US" sz="4800" dirty="0">
                <a:solidFill>
                  <a:srgbClr val="45C6F5"/>
                </a:solidFill>
              </a:rPr>
              <a:t>GROUP MEMBERS</a:t>
            </a:r>
            <a:endParaRPr lang="en-GH" sz="4800" dirty="0">
              <a:solidFill>
                <a:srgbClr val="45C6F5"/>
              </a:solidFill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BBAD883-49C5-700F-88E2-2751A5FF93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702" b="5702"/>
          <a:stretch>
            <a:fillRect/>
          </a:stretch>
        </p:blipFill>
        <p:spPr>
          <a:xfrm>
            <a:off x="9291653" y="439661"/>
            <a:ext cx="2692800" cy="2782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73927FC-0362-0E3D-E58D-66776C0DC63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657" r="14657"/>
          <a:stretch>
            <a:fillRect/>
          </a:stretch>
        </p:blipFill>
        <p:spPr>
          <a:xfrm>
            <a:off x="6402171" y="3614740"/>
            <a:ext cx="2692800" cy="2772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E7543131-609A-F7DD-BDDD-218B8A4702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84" r="5684"/>
          <a:stretch/>
        </p:blipFill>
        <p:spPr>
          <a:xfrm>
            <a:off x="408034" y="2645674"/>
            <a:ext cx="2692800" cy="27723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DB607F-652D-D962-9CFC-AC126841A8FE}"/>
              </a:ext>
            </a:extLst>
          </p:cNvPr>
          <p:cNvSpPr txBox="1"/>
          <p:nvPr/>
        </p:nvSpPr>
        <p:spPr>
          <a:xfrm>
            <a:off x="572631" y="5604055"/>
            <a:ext cx="2816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m sans" panose="020B0604020202020204" pitchFamily="2" charset="0"/>
              </a:rPr>
              <a:t>Ameyaw Arthur Samuel</a:t>
            </a:r>
          </a:p>
          <a:p>
            <a:r>
              <a:rPr lang="en-US" dirty="0">
                <a:latin typeface="Dm sans" panose="020B0604020202020204" pitchFamily="2" charset="0"/>
              </a:rPr>
              <a:t>8272619</a:t>
            </a:r>
            <a:endParaRPr lang="en-GH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7D4692-9A7C-D187-56B2-57EFABAD08BC}"/>
              </a:ext>
            </a:extLst>
          </p:cNvPr>
          <p:cNvCxnSpPr>
            <a:cxnSpLocks/>
          </p:cNvCxnSpPr>
          <p:nvPr/>
        </p:nvCxnSpPr>
        <p:spPr>
          <a:xfrm>
            <a:off x="515444" y="5564154"/>
            <a:ext cx="0" cy="6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E58775-BDDB-D43C-D8C9-AE89CA4E6F93}"/>
              </a:ext>
            </a:extLst>
          </p:cNvPr>
          <p:cNvSpPr txBox="1"/>
          <p:nvPr/>
        </p:nvSpPr>
        <p:spPr>
          <a:xfrm>
            <a:off x="9291653" y="5564154"/>
            <a:ext cx="2816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m sans" panose="020B0604020202020204" pitchFamily="2" charset="0"/>
              </a:rPr>
              <a:t>Cann Josephine</a:t>
            </a:r>
          </a:p>
          <a:p>
            <a:r>
              <a:rPr lang="en-US" dirty="0">
                <a:latin typeface="Dm sans" panose="020B0604020202020204" pitchFamily="2" charset="0"/>
              </a:rPr>
              <a:t>8274419</a:t>
            </a:r>
            <a:endParaRPr lang="en-GH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3CA0E6-99C1-1DFD-E7B5-4ABC81FCCF95}"/>
              </a:ext>
            </a:extLst>
          </p:cNvPr>
          <p:cNvCxnSpPr>
            <a:cxnSpLocks/>
          </p:cNvCxnSpPr>
          <p:nvPr/>
        </p:nvCxnSpPr>
        <p:spPr>
          <a:xfrm>
            <a:off x="9234466" y="5524253"/>
            <a:ext cx="0" cy="6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BF2E71-B607-3856-60A4-64A8063C3FBA}"/>
              </a:ext>
            </a:extLst>
          </p:cNvPr>
          <p:cNvSpPr txBox="1"/>
          <p:nvPr/>
        </p:nvSpPr>
        <p:spPr>
          <a:xfrm>
            <a:off x="6475224" y="1376960"/>
            <a:ext cx="2816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m sans" panose="020B0604020202020204" pitchFamily="2" charset="0"/>
              </a:rPr>
              <a:t>Bandoma Gideon</a:t>
            </a:r>
          </a:p>
          <a:p>
            <a:r>
              <a:rPr lang="en-US" dirty="0">
                <a:latin typeface="Dm sans" panose="020B0604020202020204" pitchFamily="2" charset="0"/>
              </a:rPr>
              <a:t>8273719</a:t>
            </a:r>
            <a:endParaRPr lang="en-GH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0858DB-FE7A-9EF1-AF0F-9C33947D6095}"/>
              </a:ext>
            </a:extLst>
          </p:cNvPr>
          <p:cNvCxnSpPr>
            <a:cxnSpLocks/>
          </p:cNvCxnSpPr>
          <p:nvPr/>
        </p:nvCxnSpPr>
        <p:spPr>
          <a:xfrm>
            <a:off x="6418037" y="1337059"/>
            <a:ext cx="0" cy="68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25F08A-95A1-D4A4-49B6-92E6DE7CE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6207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406399" y="452272"/>
            <a:ext cx="7094428" cy="94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GB" sz="4800" dirty="0">
                <a:solidFill>
                  <a:srgbClr val="45C6F5"/>
                </a:solidFill>
              </a:rPr>
              <a:t>What’s new in ANET 4.0</a:t>
            </a:r>
            <a:endParaRPr lang="en-US" sz="4800" dirty="0">
              <a:solidFill>
                <a:srgbClr val="45C6F5"/>
              </a:solidFill>
            </a:endParaRPr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406399" y="1417833"/>
            <a:ext cx="5829636" cy="352158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Improve plunging effects using classical electronics.</a:t>
            </a:r>
          </a:p>
          <a:p>
            <a:pPr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 Adding an alarm system.</a:t>
            </a:r>
          </a:p>
          <a:p>
            <a:pPr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Provide adequate power possibly using the mains. </a:t>
            </a:r>
          </a:p>
          <a:p>
            <a:pPr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 Improve on the turns on the valves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A773E-07EC-4B06-9064-EF61BE0A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09347" y="1396672"/>
            <a:ext cx="4956086" cy="466016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6766E-C8C2-BA21-35E3-0A0825B403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426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406399" y="452272"/>
            <a:ext cx="7094428" cy="94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GB" sz="4800" dirty="0">
                <a:solidFill>
                  <a:srgbClr val="45C6F5"/>
                </a:solidFill>
              </a:rPr>
              <a:t>SIGNIFICANCE OF PROJECT</a:t>
            </a:r>
            <a:endParaRPr lang="en-US" sz="4800" dirty="0">
              <a:solidFill>
                <a:srgbClr val="45C6F5"/>
              </a:solidFill>
            </a:endParaRPr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406399" y="1417833"/>
            <a:ext cx="5829636" cy="352158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Less human-dependent device</a:t>
            </a:r>
          </a:p>
          <a:p>
            <a:pPr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 Higher guarantee for consistency, accuracy, efficiency, and fewer human errors.</a:t>
            </a:r>
          </a:p>
          <a:p>
            <a:pPr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Relief to doctors and health workers. </a:t>
            </a:r>
          </a:p>
          <a:p>
            <a:pPr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 All at a moderate cost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A773E-07EC-4B06-9064-EF61BE0A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409" y="1243704"/>
            <a:ext cx="4429216" cy="516202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71885-5475-A283-A266-E1D345A1A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406399" y="452272"/>
            <a:ext cx="7094428" cy="94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-GB" sz="4800" dirty="0">
                <a:solidFill>
                  <a:srgbClr val="45C6F5"/>
                </a:solidFill>
              </a:rPr>
              <a:t>WORK SO FAR</a:t>
            </a:r>
            <a:endParaRPr lang="en-US" sz="4800" dirty="0">
              <a:solidFill>
                <a:srgbClr val="45C6F5"/>
              </a:solidFill>
            </a:endParaRPr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266364" y="1462783"/>
            <a:ext cx="5829636" cy="352158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We have started creating 3D models which would be used in simulating the operation of the ANET</a:t>
            </a:r>
          </a:p>
          <a:p>
            <a:pPr>
              <a:lnSpc>
                <a:spcPct val="15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We have installed LabView and taken an online course in using it.</a:t>
            </a:r>
          </a:p>
          <a:p>
            <a:pPr>
              <a:lnSpc>
                <a:spcPct val="15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We have also taken a course on how to use EndNote.</a:t>
            </a:r>
          </a:p>
          <a:p>
            <a:pPr>
              <a:lnSpc>
                <a:spcPct val="15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itchFamily="2" charset="0"/>
              </a:rPr>
              <a:t>Enquiries on the lab  subject test</a:t>
            </a:r>
          </a:p>
        </p:txBody>
      </p:sp>
      <p:pic>
        <p:nvPicPr>
          <p:cNvPr id="9" name="Media2">
            <a:hlinkClick r:id="" action="ppaction://media"/>
            <a:extLst>
              <a:ext uri="{FF2B5EF4-FFF2-40B4-BE49-F238E27FC236}">
                <a16:creationId xmlns:a16="http://schemas.microsoft.com/office/drawing/2014/main" id="{C799B6C9-FF94-C264-0AF6-5DA82AB566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46307" y="1396672"/>
            <a:ext cx="5019126" cy="457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1DE55B-CDC8-5DD4-3E6C-C54138235F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73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BC13201-0A5C-08A9-D6D4-DD29CCED11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487" b="16487"/>
          <a:stretch/>
        </p:blipFill>
        <p:spPr/>
      </p:pic>
    </p:spTree>
    <p:extLst>
      <p:ext uri="{BB962C8B-B14F-4D97-AF65-F5344CB8AC3E}">
        <p14:creationId xmlns:p14="http://schemas.microsoft.com/office/powerpoint/2010/main" val="3215586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57" y="3376346"/>
            <a:ext cx="4253399" cy="1740114"/>
          </a:xfrm>
        </p:spPr>
        <p:txBody>
          <a:bodyPr/>
          <a:lstStyle/>
          <a:p>
            <a:r>
              <a:rPr lang="en-US" altLang="zh-CN" sz="4800" dirty="0">
                <a:latin typeface="Dm sans" pitchFamily="2" charset="0"/>
              </a:rPr>
              <a:t>Outline</a:t>
            </a:r>
            <a:endParaRPr lang="en-US" sz="4800" dirty="0">
              <a:latin typeface="Dm sans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latin typeface="Dm sans" pitchFamily="2" charset="0"/>
              </a:rPr>
              <a:t>Background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latin typeface="Dm sans" pitchFamily="2" charset="0"/>
              </a:rPr>
              <a:t>Exchange Transfusion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latin typeface="Dm sans" pitchFamily="2" charset="0"/>
              </a:rPr>
              <a:t>Problem Statement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Various ANETS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latin typeface="Dm sans" pitchFamily="2" charset="0"/>
              </a:rPr>
              <a:t>Significance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4D43-8F27-B34A-9E79-720E1061693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44D44A6-0B4E-3A67-525E-C5F32320B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3537" y="2190899"/>
            <a:ext cx="4448426" cy="3792806"/>
          </a:xfrm>
        </p:spPr>
      </p:pic>
      <p:sp>
        <p:nvSpPr>
          <p:cNvPr id="20" name="Google Shape;106;p17">
            <a:extLst>
              <a:ext uri="{FF2B5EF4-FFF2-40B4-BE49-F238E27FC236}">
                <a16:creationId xmlns:a16="http://schemas.microsoft.com/office/drawing/2014/main" id="{B4F34E50-428F-C9E5-698C-FED920F678C0}"/>
              </a:ext>
            </a:extLst>
          </p:cNvPr>
          <p:cNvSpPr txBox="1">
            <a:spLocks/>
          </p:cNvSpPr>
          <p:nvPr/>
        </p:nvSpPr>
        <p:spPr>
          <a:xfrm>
            <a:off x="451686" y="1162091"/>
            <a:ext cx="5921407" cy="324880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Blood-related issues such as jaundice, hyperbilirubinemia, and  hemolytic disease are present in the newborns</a:t>
            </a:r>
          </a:p>
          <a:p>
            <a:pPr>
              <a:lnSpc>
                <a:spcPct val="20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In Ghana these blood diseases are predominant. </a:t>
            </a:r>
          </a:p>
          <a:p>
            <a:pPr>
              <a:lnSpc>
                <a:spcPct val="200000"/>
              </a:lnSpc>
              <a:buClr>
                <a:srgbClr val="45C6F5"/>
              </a:buClr>
            </a:pPr>
            <a:endParaRPr lang="en-US" sz="2400" dirty="0">
              <a:latin typeface="Dm sans" panose="020B0604020202020204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9B5EE1B-127A-A665-1028-319410784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86" y="533066"/>
            <a:ext cx="6622883" cy="758824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Background</a:t>
            </a:r>
            <a:endParaRPr lang="en-GH" sz="4800" dirty="0">
              <a:solidFill>
                <a:srgbClr val="45C6F5"/>
              </a:solidFill>
              <a:latin typeface="Dm sans" panose="020B06040202020202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17CD2-3B20-2BE6-B47C-5AA99194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02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2E3E84C-FDA1-6F8D-9AC6-6575D857E9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049" r="36049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6C52250-6008-8F51-958B-5B4078439FE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2960" r="22960"/>
          <a:stretch>
            <a:fillRect/>
          </a:stretch>
        </p:blipFill>
        <p:spPr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Google Shape;213;p27">
            <a:extLst>
              <a:ext uri="{FF2B5EF4-FFF2-40B4-BE49-F238E27FC236}">
                <a16:creationId xmlns:a16="http://schemas.microsoft.com/office/drawing/2014/main" id="{74DF1585-20D0-550D-3C3B-15BB467C64CE}"/>
              </a:ext>
            </a:extLst>
          </p:cNvPr>
          <p:cNvSpPr txBox="1">
            <a:spLocks/>
          </p:cNvSpPr>
          <p:nvPr/>
        </p:nvSpPr>
        <p:spPr>
          <a:xfrm>
            <a:off x="-811151" y="2639807"/>
            <a:ext cx="7772400" cy="81354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over 60%</a:t>
            </a:r>
          </a:p>
        </p:txBody>
      </p:sp>
      <p:sp>
        <p:nvSpPr>
          <p:cNvPr id="21" name="Google Shape;214;p27">
            <a:extLst>
              <a:ext uri="{FF2B5EF4-FFF2-40B4-BE49-F238E27FC236}">
                <a16:creationId xmlns:a16="http://schemas.microsoft.com/office/drawing/2014/main" id="{9AB77359-BCA5-E43A-831A-49E30CD8408B}"/>
              </a:ext>
            </a:extLst>
          </p:cNvPr>
          <p:cNvSpPr txBox="1">
            <a:spLocks/>
          </p:cNvSpPr>
          <p:nvPr/>
        </p:nvSpPr>
        <p:spPr>
          <a:xfrm>
            <a:off x="-811151" y="3541715"/>
            <a:ext cx="7772400" cy="42109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Dm sans" panose="020B0604020202020204" pitchFamily="2" charset="0"/>
              </a:rPr>
              <a:t> of term infants </a:t>
            </a:r>
            <a:endParaRPr lang="en-US" sz="2400" dirty="0">
              <a:latin typeface="Dm sans" panose="020B0604020202020204" pitchFamily="2" charset="0"/>
            </a:endParaRPr>
          </a:p>
        </p:txBody>
      </p: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1C2497CC-69C2-4F19-A0A8-CC9CD5D0F5A8}"/>
              </a:ext>
            </a:extLst>
          </p:cNvPr>
          <p:cNvSpPr txBox="1">
            <a:spLocks/>
          </p:cNvSpPr>
          <p:nvPr/>
        </p:nvSpPr>
        <p:spPr>
          <a:xfrm>
            <a:off x="-811151" y="4327906"/>
            <a:ext cx="7772400" cy="81354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80%</a:t>
            </a:r>
          </a:p>
        </p:txBody>
      </p:sp>
      <p:sp>
        <p:nvSpPr>
          <p:cNvPr id="24" name="Google Shape;218;p27">
            <a:extLst>
              <a:ext uri="{FF2B5EF4-FFF2-40B4-BE49-F238E27FC236}">
                <a16:creationId xmlns:a16="http://schemas.microsoft.com/office/drawing/2014/main" id="{FFEF8FFF-F061-3547-34B6-38BCF92B1539}"/>
              </a:ext>
            </a:extLst>
          </p:cNvPr>
          <p:cNvSpPr txBox="1">
            <a:spLocks/>
          </p:cNvSpPr>
          <p:nvPr/>
        </p:nvSpPr>
        <p:spPr>
          <a:xfrm>
            <a:off x="-635434" y="5203183"/>
            <a:ext cx="7772400" cy="42109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Dm sans" panose="020B0604020202020204" pitchFamily="2" charset="0"/>
              </a:rPr>
              <a:t>of preterm infants</a:t>
            </a:r>
            <a:endParaRPr lang="en-US" sz="2400" dirty="0">
              <a:latin typeface="Dm sans" panose="020B06040202020202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BEFF25-1EBB-9705-7349-7EC2CBA60BA3}"/>
              </a:ext>
            </a:extLst>
          </p:cNvPr>
          <p:cNvSpPr/>
          <p:nvPr/>
        </p:nvSpPr>
        <p:spPr>
          <a:xfrm>
            <a:off x="166941" y="690547"/>
            <a:ext cx="82712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05B3F1"/>
                </a:solidFill>
              </a:rPr>
              <a:t>Statistics of Hyperbilirubinemia occurrence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4630C-BEE9-6818-1B51-183E8EA8E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5</a:t>
            </a:fld>
            <a:endParaRPr lang="en-US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1541-55B0-4953-ABFF-2F1BBBA7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622883" cy="758824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Background</a:t>
            </a:r>
            <a:endParaRPr lang="en-GH" sz="4800" dirty="0">
              <a:solidFill>
                <a:srgbClr val="45C6F5"/>
              </a:solidFill>
              <a:latin typeface="Dm sans" panose="020B06040202020202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C751B8-A9F6-0C90-4A99-E5738110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" y="1072530"/>
            <a:ext cx="5779943" cy="55251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8E29F7-9A63-E703-7502-6A2512A68688}"/>
              </a:ext>
            </a:extLst>
          </p:cNvPr>
          <p:cNvCxnSpPr>
            <a:cxnSpLocks/>
          </p:cNvCxnSpPr>
          <p:nvPr/>
        </p:nvCxnSpPr>
        <p:spPr>
          <a:xfrm>
            <a:off x="2736241" y="1375988"/>
            <a:ext cx="0" cy="224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9B0DAB-468E-B4D8-6DC0-678BA55625A5}"/>
              </a:ext>
            </a:extLst>
          </p:cNvPr>
          <p:cNvCxnSpPr>
            <a:cxnSpLocks/>
          </p:cNvCxnSpPr>
          <p:nvPr/>
        </p:nvCxnSpPr>
        <p:spPr>
          <a:xfrm flipV="1">
            <a:off x="2736240" y="1073751"/>
            <a:ext cx="0" cy="19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A88917A-7C02-C01C-3D49-F4C4A8FAA10F}"/>
              </a:ext>
            </a:extLst>
          </p:cNvPr>
          <p:cNvSpPr txBox="1"/>
          <p:nvPr/>
        </p:nvSpPr>
        <p:spPr>
          <a:xfrm>
            <a:off x="2592057" y="896064"/>
            <a:ext cx="10908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397A7"/>
                </a:solidFill>
                <a:latin typeface="Dm sans" panose="020B0604020202020204" pitchFamily="2" charset="0"/>
              </a:rPr>
              <a:t>Fe</a:t>
            </a:r>
            <a:endParaRPr lang="en-GH" sz="1000" dirty="0">
              <a:solidFill>
                <a:srgbClr val="7397A7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CA397-6B05-935C-688A-4CB0A364DAFC}"/>
              </a:ext>
            </a:extLst>
          </p:cNvPr>
          <p:cNvSpPr txBox="1"/>
          <p:nvPr/>
        </p:nvSpPr>
        <p:spPr>
          <a:xfrm>
            <a:off x="2197661" y="1529226"/>
            <a:ext cx="1242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397A7"/>
                </a:solidFill>
                <a:latin typeface="Dm sans" panose="020B0604020202020204" pitchFamily="2" charset="0"/>
              </a:rPr>
              <a:t>protoporphyrin</a:t>
            </a:r>
            <a:endParaRPr lang="en-GH" sz="1000" dirty="0">
              <a:solidFill>
                <a:srgbClr val="7397A7"/>
              </a:solidFill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963E545-B936-83D8-D161-8638D80D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7114C-E86D-2750-0D7A-C02ED4AD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313" y="708775"/>
            <a:ext cx="6042333" cy="56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7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D317D88-A589-7FC5-7561-6534697E6C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6990" r="16990"/>
          <a:stretch>
            <a:fillRect/>
          </a:stretch>
        </p:blipFill>
        <p:spPr/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D1592F3-98A2-50B6-AA42-1DF9C7CF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916224"/>
            <a:ext cx="6622883" cy="7588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Background</a:t>
            </a:r>
            <a:endParaRPr lang="en-GH" sz="4800" dirty="0">
              <a:solidFill>
                <a:srgbClr val="45C6F5"/>
              </a:solidFill>
              <a:latin typeface="Dm sans" panose="020B0604020202020204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959AD4-A19F-D24E-7447-B2B15E022EA8}"/>
              </a:ext>
            </a:extLst>
          </p:cNvPr>
          <p:cNvSpPr/>
          <p:nvPr/>
        </p:nvSpPr>
        <p:spPr>
          <a:xfrm>
            <a:off x="1530626" y="3035777"/>
            <a:ext cx="3935896" cy="348376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47EE9F-96B7-7ADA-6986-838DF8295F78}"/>
              </a:ext>
            </a:extLst>
          </p:cNvPr>
          <p:cNvSpPr txBox="1"/>
          <p:nvPr/>
        </p:nvSpPr>
        <p:spPr>
          <a:xfrm>
            <a:off x="371475" y="2941356"/>
            <a:ext cx="6092686" cy="293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Early detection may be difficult due to:</a:t>
            </a:r>
          </a:p>
          <a:p>
            <a:pPr marL="800100" lvl="1" indent="-342900"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Visibility of skin</a:t>
            </a:r>
          </a:p>
          <a:p>
            <a:pPr marL="800100" lvl="1" indent="-342900"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Degree of prediction</a:t>
            </a:r>
            <a:endParaRPr lang="en-US" sz="2400" b="1" dirty="0">
              <a:latin typeface="Dm sans" panose="020B0604020202020204" pitchFamily="2" charset="0"/>
            </a:endParaRPr>
          </a:p>
          <a:p>
            <a:pPr marL="800100" lvl="1" indent="-342900">
              <a:lnSpc>
                <a:spcPct val="20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Pigment of the eye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792718-9585-DD76-9548-D0DE206E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184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1541-55B0-4953-ABFF-2F1BBBA7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622883" cy="758824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45C6F5"/>
                </a:solidFill>
                <a:latin typeface="Dm sans" panose="020B0604020202020204" pitchFamily="2" charset="0"/>
              </a:rPr>
              <a:t>Background</a:t>
            </a:r>
            <a:endParaRPr lang="en-GH" sz="4800" dirty="0">
              <a:solidFill>
                <a:srgbClr val="45C6F5"/>
              </a:solidFill>
              <a:latin typeface="Dm sans" panose="020B06040202020202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B5620-698D-0B08-13A0-8A8BA4A8BD3E}"/>
              </a:ext>
            </a:extLst>
          </p:cNvPr>
          <p:cNvSpPr txBox="1"/>
          <p:nvPr/>
        </p:nvSpPr>
        <p:spPr>
          <a:xfrm>
            <a:off x="300038" y="1294041"/>
            <a:ext cx="5972425" cy="556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lack the devices for early detection like bilirubin meters used in other countries.</a:t>
            </a:r>
          </a:p>
          <a:p>
            <a:pPr marL="342900" indent="-342900">
              <a:lnSpc>
                <a:spcPct val="15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Severe cases lead to brain damage or neurodevelopmental issues</a:t>
            </a:r>
          </a:p>
          <a:p>
            <a:pPr marL="342900" indent="-342900">
              <a:lnSpc>
                <a:spcPct val="15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Other Interventions</a:t>
            </a:r>
          </a:p>
          <a:p>
            <a:pPr marL="342900" indent="-342900">
              <a:lnSpc>
                <a:spcPct val="15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Dm sans" panose="020B0604020202020204" pitchFamily="2" charset="0"/>
              </a:rPr>
              <a:t>The aim of this project would be to reduce human interaction when exchange transfusion takes place.</a:t>
            </a:r>
          </a:p>
          <a:p>
            <a:pPr marL="419100" indent="-342900">
              <a:lnSpc>
                <a:spcPct val="150000"/>
              </a:lnSpc>
              <a:buClr>
                <a:srgbClr val="45C6F5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Dm sans" panose="020B06040202020202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8341EF-6769-E325-8A7B-CD4A7583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713" y="1019175"/>
            <a:ext cx="5038249" cy="2714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522032-CE3B-B19D-C260-3DF092CA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38" y="3976789"/>
            <a:ext cx="4118769" cy="2605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29C9E4-88AD-9EE2-D598-61FCE8842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116" y="3976789"/>
            <a:ext cx="2556911" cy="2362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0A3B6-3E95-DD99-2077-097D9C5E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499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461712" y="413798"/>
            <a:ext cx="5923200" cy="944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lvl="0"/>
            <a:r>
              <a:rPr lang="en-US" sz="4800" dirty="0">
                <a:solidFill>
                  <a:srgbClr val="45C6F5"/>
                </a:solidFill>
              </a:rPr>
              <a:t>Exchange Transfusion</a:t>
            </a:r>
            <a:endParaRPr sz="4800" dirty="0">
              <a:solidFill>
                <a:srgbClr val="45C6F5"/>
              </a:solidFill>
            </a:endParaRPr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205192" y="1143000"/>
            <a:ext cx="6436241" cy="464657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Slow withdrawal of blood  usually through catheters inserted into a blood vessel 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replacing it with fresh blood from a donor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r>
              <a:rPr lang="en-US" sz="2400" dirty="0">
                <a:latin typeface="Dm sans" panose="020B0604020202020204" pitchFamily="2" charset="0"/>
              </a:rPr>
              <a:t>Two techniques for the blood exchange transfusion</a:t>
            </a:r>
          </a:p>
          <a:p>
            <a:pPr lvl="1">
              <a:lnSpc>
                <a:spcPct val="150000"/>
              </a:lnSpc>
              <a:buClr>
                <a:srgbClr val="45C6F5"/>
              </a:buClr>
            </a:pPr>
            <a:r>
              <a:rPr lang="en-US" dirty="0">
                <a:latin typeface="Dm sans" panose="020B0604020202020204" pitchFamily="2" charset="0"/>
              </a:rPr>
              <a:t>Single catheter </a:t>
            </a:r>
          </a:p>
          <a:p>
            <a:pPr lvl="1">
              <a:lnSpc>
                <a:spcPct val="150000"/>
              </a:lnSpc>
              <a:buClr>
                <a:srgbClr val="45C6F5"/>
              </a:buClr>
            </a:pPr>
            <a:r>
              <a:rPr lang="en-US" dirty="0">
                <a:latin typeface="Dm sans" panose="020B0604020202020204" pitchFamily="2" charset="0"/>
              </a:rPr>
              <a:t>double catheter</a:t>
            </a:r>
          </a:p>
          <a:p>
            <a:pPr>
              <a:lnSpc>
                <a:spcPct val="150000"/>
              </a:lnSpc>
              <a:buClr>
                <a:srgbClr val="45C6F5"/>
              </a:buClr>
            </a:pPr>
            <a:endParaRPr lang="en-US" sz="2400" dirty="0">
              <a:latin typeface="Dm sans" panose="020B0604020202020204" pitchFamily="2" charset="0"/>
            </a:endParaRPr>
          </a:p>
          <a:p>
            <a:pPr>
              <a:lnSpc>
                <a:spcPct val="150000"/>
              </a:lnSpc>
              <a:buClr>
                <a:srgbClr val="45C6F5"/>
              </a:buClr>
            </a:pPr>
            <a:endParaRPr lang="en-US" sz="2400" dirty="0">
              <a:latin typeface="Dm sans" panose="020B0604020202020204" pitchFamily="2" charset="0"/>
            </a:endParaRPr>
          </a:p>
        </p:txBody>
      </p:sp>
      <p:pic>
        <p:nvPicPr>
          <p:cNvPr id="2" name="vid">
            <a:hlinkClick r:id="" action="ppaction://media"/>
            <a:extLst>
              <a:ext uri="{FF2B5EF4-FFF2-40B4-BE49-F238E27FC236}">
                <a16:creationId xmlns:a16="http://schemas.microsoft.com/office/drawing/2014/main" id="{5507766B-8332-978B-81FE-ED628317E8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53266" y="1143000"/>
            <a:ext cx="4612167" cy="43881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DA51F-F3E6-FF15-29BA-63769F50CD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8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536</Words>
  <Application>Microsoft Office PowerPoint</Application>
  <PresentationFormat>Widescreen</PresentationFormat>
  <Paragraphs>128</Paragraphs>
  <Slides>23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Abadi</vt:lpstr>
      <vt:lpstr>Arial</vt:lpstr>
      <vt:lpstr>Calibri</vt:lpstr>
      <vt:lpstr>Calibri Light</vt:lpstr>
      <vt:lpstr>Dm sans</vt:lpstr>
      <vt:lpstr>Wingdings</vt:lpstr>
      <vt:lpstr>Office Theme</vt:lpstr>
      <vt:lpstr>AUTOMATED NEONATAL EXCHANGE TRANSFUSION</vt:lpstr>
      <vt:lpstr>GROUP MEMBERS</vt:lpstr>
      <vt:lpstr>Outline</vt:lpstr>
      <vt:lpstr>Background</vt:lpstr>
      <vt:lpstr>PowerPoint Presentation</vt:lpstr>
      <vt:lpstr>Background</vt:lpstr>
      <vt:lpstr>Background</vt:lpstr>
      <vt:lpstr>Background</vt:lpstr>
      <vt:lpstr>Exchange Transfusion</vt:lpstr>
      <vt:lpstr>PowerPoint Presentation</vt:lpstr>
      <vt:lpstr>Problem Statement</vt:lpstr>
      <vt:lpstr>Problem</vt:lpstr>
      <vt:lpstr>Objectives</vt:lpstr>
      <vt:lpstr>ANET 1.0</vt:lpstr>
      <vt:lpstr>ANET 1.0</vt:lpstr>
      <vt:lpstr>PowerPoint Presentation</vt:lpstr>
      <vt:lpstr>ANET 2.0</vt:lpstr>
      <vt:lpstr>PowerPoint Presentation</vt:lpstr>
      <vt:lpstr>ANET 3.0</vt:lpstr>
      <vt:lpstr>What’s new in ANET 4.0</vt:lpstr>
      <vt:lpstr>SIGNIFICANCE OF PROJECT</vt:lpstr>
      <vt:lpstr>WORK SO FAR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2023-02-22T22:32:00Z</dcterms:created>
  <dcterms:modified xsi:type="dcterms:W3CDTF">2023-03-20T18:32:22Z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77C7D119F0B74400A7246A34852CBD03</vt:lpwstr>
  </property>
  <property fmtid="{D5CDD505-2E9C-101B-9397-08002B2CF9AE}" pid="4" name="KSOProductBuildVer">
    <vt:lpwstr>1033-11.2.0.11486</vt:lpwstr>
  </property>
</Properties>
</file>